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66" r:id="rId2"/>
    <p:sldId id="285" r:id="rId3"/>
    <p:sldId id="264" r:id="rId4"/>
    <p:sldId id="277" r:id="rId5"/>
    <p:sldId id="275" r:id="rId6"/>
    <p:sldId id="265" r:id="rId7"/>
    <p:sldId id="282" r:id="rId8"/>
    <p:sldId id="270" r:id="rId9"/>
    <p:sldId id="269" r:id="rId10"/>
    <p:sldId id="283" r:id="rId11"/>
    <p:sldId id="273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" panose="02040604050505020304" pitchFamily="18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17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4EAEB-2837-4A19-A636-79342A34AB4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613A29A-61E5-4781-B286-7B19390D1DA7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Технологические тренды. Меняется профессия.</a:t>
          </a:r>
        </a:p>
      </dgm:t>
    </dgm:pt>
    <dgm:pt modelId="{EBD0C93B-6B1D-4F23-99F8-FF408A280807}" type="parTrans" cxnId="{CBEC304B-3DA5-4A98-A6A3-DF197B9C3994}">
      <dgm:prSet/>
      <dgm:spPr/>
      <dgm:t>
        <a:bodyPr/>
        <a:lstStyle/>
        <a:p>
          <a:endParaRPr lang="ru-RU"/>
        </a:p>
      </dgm:t>
    </dgm:pt>
    <dgm:pt modelId="{AC0BAACB-CF5C-40A0-BFB1-CB5A5BAB408F}" type="sibTrans" cxnId="{CBEC304B-3DA5-4A98-A6A3-DF197B9C399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CCCC5C93-CC7E-4179-B07D-29DEA4E898D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Тренды рынка труда. Меняется организация.</a:t>
          </a:r>
        </a:p>
      </dgm:t>
    </dgm:pt>
    <dgm:pt modelId="{23ED60A1-206E-4382-B6C9-018EB52BC0BB}" type="parTrans" cxnId="{A10B42BA-92A4-46E0-8953-CBB579B8FABD}">
      <dgm:prSet/>
      <dgm:spPr/>
      <dgm:t>
        <a:bodyPr/>
        <a:lstStyle/>
        <a:p>
          <a:endParaRPr lang="ru-RU"/>
        </a:p>
      </dgm:t>
    </dgm:pt>
    <dgm:pt modelId="{BFBDF992-2AEA-49CF-8CAC-261A78F31F19}" type="sibTrans" cxnId="{A10B42BA-92A4-46E0-8953-CBB579B8FAB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9C7585DE-6B52-4B01-AFA1-F53442947BAC}" type="pres">
      <dgm:prSet presAssocID="{2FC4EAEB-2837-4A19-A636-79342A34AB4B}" presName="Name0" presStyleCnt="0">
        <dgm:presLayoutVars>
          <dgm:chMax val="7"/>
          <dgm:chPref val="7"/>
          <dgm:dir/>
        </dgm:presLayoutVars>
      </dgm:prSet>
      <dgm:spPr/>
    </dgm:pt>
    <dgm:pt modelId="{4CB1CEFD-123A-4548-94AC-EE1C105963ED}" type="pres">
      <dgm:prSet presAssocID="{2FC4EAEB-2837-4A19-A636-79342A34AB4B}" presName="dot1" presStyleLbl="alignNode1" presStyleIdx="0" presStyleCnt="10"/>
      <dgm:spPr/>
    </dgm:pt>
    <dgm:pt modelId="{65D07ADF-0D78-4E91-8217-63D021FD6F88}" type="pres">
      <dgm:prSet presAssocID="{2FC4EAEB-2837-4A19-A636-79342A34AB4B}" presName="dot2" presStyleLbl="alignNode1" presStyleIdx="1" presStyleCnt="10"/>
      <dgm:spPr/>
    </dgm:pt>
    <dgm:pt modelId="{DE6CB7F4-58E2-4C65-9D89-0D029DFE70C0}" type="pres">
      <dgm:prSet presAssocID="{2FC4EAEB-2837-4A19-A636-79342A34AB4B}" presName="dot3" presStyleLbl="alignNode1" presStyleIdx="2" presStyleCnt="10"/>
      <dgm:spPr/>
    </dgm:pt>
    <dgm:pt modelId="{458FF4A8-E039-4833-B227-B98622A9C1BC}" type="pres">
      <dgm:prSet presAssocID="{2FC4EAEB-2837-4A19-A636-79342A34AB4B}" presName="dotArrow1" presStyleLbl="alignNode1" presStyleIdx="3" presStyleCnt="10"/>
      <dgm:spPr/>
    </dgm:pt>
    <dgm:pt modelId="{E059EA2A-6BF8-46AB-A587-0CD4F2AD8E8F}" type="pres">
      <dgm:prSet presAssocID="{2FC4EAEB-2837-4A19-A636-79342A34AB4B}" presName="dotArrow2" presStyleLbl="alignNode1" presStyleIdx="4" presStyleCnt="10"/>
      <dgm:spPr/>
    </dgm:pt>
    <dgm:pt modelId="{D7DEB619-6546-4717-8D15-0211AA33B4BC}" type="pres">
      <dgm:prSet presAssocID="{2FC4EAEB-2837-4A19-A636-79342A34AB4B}" presName="dotArrow3" presStyleLbl="alignNode1" presStyleIdx="5" presStyleCnt="10"/>
      <dgm:spPr/>
    </dgm:pt>
    <dgm:pt modelId="{37048834-DD3F-46F4-8F52-FE3A4AB2F7EA}" type="pres">
      <dgm:prSet presAssocID="{2FC4EAEB-2837-4A19-A636-79342A34AB4B}" presName="dotArrow4" presStyleLbl="alignNode1" presStyleIdx="6" presStyleCnt="10"/>
      <dgm:spPr/>
    </dgm:pt>
    <dgm:pt modelId="{BE47842B-8A9A-4733-9A44-5A0396F753FC}" type="pres">
      <dgm:prSet presAssocID="{2FC4EAEB-2837-4A19-A636-79342A34AB4B}" presName="dotArrow5" presStyleLbl="alignNode1" presStyleIdx="7" presStyleCnt="10"/>
      <dgm:spPr/>
    </dgm:pt>
    <dgm:pt modelId="{90146E6B-DC4A-4B81-A47D-CAA399751541}" type="pres">
      <dgm:prSet presAssocID="{2FC4EAEB-2837-4A19-A636-79342A34AB4B}" presName="dotArrow6" presStyleLbl="alignNode1" presStyleIdx="8" presStyleCnt="10"/>
      <dgm:spPr/>
    </dgm:pt>
    <dgm:pt modelId="{5BAED166-B8CF-40FD-9FAF-DA4D92638544}" type="pres">
      <dgm:prSet presAssocID="{2FC4EAEB-2837-4A19-A636-79342A34AB4B}" presName="dotArrow7" presStyleLbl="alignNode1" presStyleIdx="9" presStyleCnt="10"/>
      <dgm:spPr/>
    </dgm:pt>
    <dgm:pt modelId="{8D40DA3D-0B2F-4E0B-BE24-DF41B8ECC126}" type="pres">
      <dgm:prSet presAssocID="{A613A29A-61E5-4781-B286-7B19390D1DA7}" presName="parTx1" presStyleLbl="node1" presStyleIdx="0" presStyleCnt="2"/>
      <dgm:spPr/>
    </dgm:pt>
    <dgm:pt modelId="{20D957E9-B880-43A5-8092-63384575E29E}" type="pres">
      <dgm:prSet presAssocID="{AC0BAACB-CF5C-40A0-BFB1-CB5A5BAB408F}" presName="picture1" presStyleCnt="0"/>
      <dgm:spPr/>
    </dgm:pt>
    <dgm:pt modelId="{98E9FBF0-3828-4E3B-8B69-F6E64EA012D7}" type="pres">
      <dgm:prSet presAssocID="{AC0BAACB-CF5C-40A0-BFB1-CB5A5BAB408F}" presName="imageRepeatNode" presStyleLbl="fgImgPlace1" presStyleIdx="0" presStyleCnt="2"/>
      <dgm:spPr/>
    </dgm:pt>
    <dgm:pt modelId="{EF1BD318-E84B-4854-ABF3-02F8CD505C89}" type="pres">
      <dgm:prSet presAssocID="{CCCC5C93-CC7E-4179-B07D-29DEA4E898D9}" presName="parTx2" presStyleLbl="node1" presStyleIdx="1" presStyleCnt="2"/>
      <dgm:spPr/>
    </dgm:pt>
    <dgm:pt modelId="{127B545F-F741-4B18-9D39-3D78E9173A84}" type="pres">
      <dgm:prSet presAssocID="{BFBDF992-2AEA-49CF-8CAC-261A78F31F19}" presName="picture2" presStyleCnt="0"/>
      <dgm:spPr/>
    </dgm:pt>
    <dgm:pt modelId="{3413105D-39F1-4836-9740-5D4778522441}" type="pres">
      <dgm:prSet presAssocID="{BFBDF992-2AEA-49CF-8CAC-261A78F31F19}" presName="imageRepeatNode" presStyleLbl="fgImgPlace1" presStyleIdx="1" presStyleCnt="2"/>
      <dgm:spPr/>
    </dgm:pt>
  </dgm:ptLst>
  <dgm:cxnLst>
    <dgm:cxn modelId="{86BCC303-034F-47CB-845D-9B02F2D90B0C}" type="presOf" srcId="{BFBDF992-2AEA-49CF-8CAC-261A78F31F19}" destId="{3413105D-39F1-4836-9740-5D4778522441}" srcOrd="0" destOrd="0" presId="urn:microsoft.com/office/officeart/2008/layout/AscendingPictureAccentProcess"/>
    <dgm:cxn modelId="{AFB94136-5D4E-4849-ABF5-4F23B7775AFF}" type="presOf" srcId="{AC0BAACB-CF5C-40A0-BFB1-CB5A5BAB408F}" destId="{98E9FBF0-3828-4E3B-8B69-F6E64EA012D7}" srcOrd="0" destOrd="0" presId="urn:microsoft.com/office/officeart/2008/layout/AscendingPictureAccentProcess"/>
    <dgm:cxn modelId="{CBEC304B-3DA5-4A98-A6A3-DF197B9C3994}" srcId="{2FC4EAEB-2837-4A19-A636-79342A34AB4B}" destId="{A613A29A-61E5-4781-B286-7B19390D1DA7}" srcOrd="0" destOrd="0" parTransId="{EBD0C93B-6B1D-4F23-99F8-FF408A280807}" sibTransId="{AC0BAACB-CF5C-40A0-BFB1-CB5A5BAB408F}"/>
    <dgm:cxn modelId="{6B316857-8DFD-4DA4-834B-C892474C8639}" type="presOf" srcId="{CCCC5C93-CC7E-4179-B07D-29DEA4E898D9}" destId="{EF1BD318-E84B-4854-ABF3-02F8CD505C89}" srcOrd="0" destOrd="0" presId="urn:microsoft.com/office/officeart/2008/layout/AscendingPictureAccentProcess"/>
    <dgm:cxn modelId="{1F553199-8DA8-4029-8512-C2BEC337E26E}" type="presOf" srcId="{A613A29A-61E5-4781-B286-7B19390D1DA7}" destId="{8D40DA3D-0B2F-4E0B-BE24-DF41B8ECC126}" srcOrd="0" destOrd="0" presId="urn:microsoft.com/office/officeart/2008/layout/AscendingPictureAccentProcess"/>
    <dgm:cxn modelId="{D33C02B7-A116-4B43-8C7E-75DCDE7B9E6D}" type="presOf" srcId="{2FC4EAEB-2837-4A19-A636-79342A34AB4B}" destId="{9C7585DE-6B52-4B01-AFA1-F53442947BAC}" srcOrd="0" destOrd="0" presId="urn:microsoft.com/office/officeart/2008/layout/AscendingPictureAccentProcess"/>
    <dgm:cxn modelId="{A10B42BA-92A4-46E0-8953-CBB579B8FABD}" srcId="{2FC4EAEB-2837-4A19-A636-79342A34AB4B}" destId="{CCCC5C93-CC7E-4179-B07D-29DEA4E898D9}" srcOrd="1" destOrd="0" parTransId="{23ED60A1-206E-4382-B6C9-018EB52BC0BB}" sibTransId="{BFBDF992-2AEA-49CF-8CAC-261A78F31F19}"/>
    <dgm:cxn modelId="{FD1319B7-35EA-4AEB-ACEE-A29D06D60DC3}" type="presParOf" srcId="{9C7585DE-6B52-4B01-AFA1-F53442947BAC}" destId="{4CB1CEFD-123A-4548-94AC-EE1C105963ED}" srcOrd="0" destOrd="0" presId="urn:microsoft.com/office/officeart/2008/layout/AscendingPictureAccentProcess"/>
    <dgm:cxn modelId="{B5977E34-7ABA-42C0-969F-574FFAEE2B76}" type="presParOf" srcId="{9C7585DE-6B52-4B01-AFA1-F53442947BAC}" destId="{65D07ADF-0D78-4E91-8217-63D021FD6F88}" srcOrd="1" destOrd="0" presId="urn:microsoft.com/office/officeart/2008/layout/AscendingPictureAccentProcess"/>
    <dgm:cxn modelId="{22D835FB-51FB-4D8C-95A1-3A84FA7294C9}" type="presParOf" srcId="{9C7585DE-6B52-4B01-AFA1-F53442947BAC}" destId="{DE6CB7F4-58E2-4C65-9D89-0D029DFE70C0}" srcOrd="2" destOrd="0" presId="urn:microsoft.com/office/officeart/2008/layout/AscendingPictureAccentProcess"/>
    <dgm:cxn modelId="{A9C1FEB8-EBB7-4074-89CC-892FF50A7DAC}" type="presParOf" srcId="{9C7585DE-6B52-4B01-AFA1-F53442947BAC}" destId="{458FF4A8-E039-4833-B227-B98622A9C1BC}" srcOrd="3" destOrd="0" presId="urn:microsoft.com/office/officeart/2008/layout/AscendingPictureAccentProcess"/>
    <dgm:cxn modelId="{E81319F1-044F-47D1-AD44-B9F1A4777572}" type="presParOf" srcId="{9C7585DE-6B52-4B01-AFA1-F53442947BAC}" destId="{E059EA2A-6BF8-46AB-A587-0CD4F2AD8E8F}" srcOrd="4" destOrd="0" presId="urn:microsoft.com/office/officeart/2008/layout/AscendingPictureAccentProcess"/>
    <dgm:cxn modelId="{C3A841EA-8152-4ECD-9C74-392E2575EA2F}" type="presParOf" srcId="{9C7585DE-6B52-4B01-AFA1-F53442947BAC}" destId="{D7DEB619-6546-4717-8D15-0211AA33B4BC}" srcOrd="5" destOrd="0" presId="urn:microsoft.com/office/officeart/2008/layout/AscendingPictureAccentProcess"/>
    <dgm:cxn modelId="{CCA8BCD9-3CF5-42BF-BC8C-A950902CB1B3}" type="presParOf" srcId="{9C7585DE-6B52-4B01-AFA1-F53442947BAC}" destId="{37048834-DD3F-46F4-8F52-FE3A4AB2F7EA}" srcOrd="6" destOrd="0" presId="urn:microsoft.com/office/officeart/2008/layout/AscendingPictureAccentProcess"/>
    <dgm:cxn modelId="{1E00299E-DA4D-4737-851D-CDFDD3FED403}" type="presParOf" srcId="{9C7585DE-6B52-4B01-AFA1-F53442947BAC}" destId="{BE47842B-8A9A-4733-9A44-5A0396F753FC}" srcOrd="7" destOrd="0" presId="urn:microsoft.com/office/officeart/2008/layout/AscendingPictureAccentProcess"/>
    <dgm:cxn modelId="{59B715B3-02A1-49C5-BF75-C67319137AAD}" type="presParOf" srcId="{9C7585DE-6B52-4B01-AFA1-F53442947BAC}" destId="{90146E6B-DC4A-4B81-A47D-CAA399751541}" srcOrd="8" destOrd="0" presId="urn:microsoft.com/office/officeart/2008/layout/AscendingPictureAccentProcess"/>
    <dgm:cxn modelId="{61D918B3-C7BC-440A-95F3-B74FA6F7A46A}" type="presParOf" srcId="{9C7585DE-6B52-4B01-AFA1-F53442947BAC}" destId="{5BAED166-B8CF-40FD-9FAF-DA4D92638544}" srcOrd="9" destOrd="0" presId="urn:microsoft.com/office/officeart/2008/layout/AscendingPictureAccentProcess"/>
    <dgm:cxn modelId="{15127E4C-20A7-4954-B13B-DE6AC7591BBB}" type="presParOf" srcId="{9C7585DE-6B52-4B01-AFA1-F53442947BAC}" destId="{8D40DA3D-0B2F-4E0B-BE24-DF41B8ECC126}" srcOrd="10" destOrd="0" presId="urn:microsoft.com/office/officeart/2008/layout/AscendingPictureAccentProcess"/>
    <dgm:cxn modelId="{CABB82E4-6D78-4EDD-A013-CC0F2B4B92EF}" type="presParOf" srcId="{9C7585DE-6B52-4B01-AFA1-F53442947BAC}" destId="{20D957E9-B880-43A5-8092-63384575E29E}" srcOrd="11" destOrd="0" presId="urn:microsoft.com/office/officeart/2008/layout/AscendingPictureAccentProcess"/>
    <dgm:cxn modelId="{1DE767B7-E8B1-410B-A015-276E01DE3CFF}" type="presParOf" srcId="{20D957E9-B880-43A5-8092-63384575E29E}" destId="{98E9FBF0-3828-4E3B-8B69-F6E64EA012D7}" srcOrd="0" destOrd="0" presId="urn:microsoft.com/office/officeart/2008/layout/AscendingPictureAccentProcess"/>
    <dgm:cxn modelId="{E43330E2-4482-4BF4-B906-A00446D007BB}" type="presParOf" srcId="{9C7585DE-6B52-4B01-AFA1-F53442947BAC}" destId="{EF1BD318-E84B-4854-ABF3-02F8CD505C89}" srcOrd="12" destOrd="0" presId="urn:microsoft.com/office/officeart/2008/layout/AscendingPictureAccentProcess"/>
    <dgm:cxn modelId="{5D2810C2-47EC-4BB7-94A5-1BD1CE8AA391}" type="presParOf" srcId="{9C7585DE-6B52-4B01-AFA1-F53442947BAC}" destId="{127B545F-F741-4B18-9D39-3D78E9173A84}" srcOrd="13" destOrd="0" presId="urn:microsoft.com/office/officeart/2008/layout/AscendingPictureAccentProcess"/>
    <dgm:cxn modelId="{EED3B7ED-0BB4-4EC6-BC16-36F05766F0C3}" type="presParOf" srcId="{127B545F-F741-4B18-9D39-3D78E9173A84}" destId="{3413105D-39F1-4836-9740-5D477852244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1CEFD-123A-4548-94AC-EE1C105963ED}">
      <dsp:nvSpPr>
        <dsp:cNvPr id="0" name=""/>
        <dsp:cNvSpPr/>
      </dsp:nvSpPr>
      <dsp:spPr>
        <a:xfrm>
          <a:off x="3068241" y="3083239"/>
          <a:ext cx="191657" cy="1916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07ADF-0D78-4E91-8217-63D021FD6F88}">
      <dsp:nvSpPr>
        <dsp:cNvPr id="0" name=""/>
        <dsp:cNvSpPr/>
      </dsp:nvSpPr>
      <dsp:spPr>
        <a:xfrm>
          <a:off x="2900349" y="3352294"/>
          <a:ext cx="191657" cy="191657"/>
        </a:xfrm>
        <a:prstGeom prst="ellipse">
          <a:avLst/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 w="25400" cap="flat" cmpd="sng" algn="ctr">
          <a:solidFill>
            <a:schemeClr val="accent4">
              <a:hueOff val="-496086"/>
              <a:satOff val="2989"/>
              <a:lumOff val="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CB7F4-58E2-4C65-9D89-0D029DFE70C0}">
      <dsp:nvSpPr>
        <dsp:cNvPr id="0" name=""/>
        <dsp:cNvSpPr/>
      </dsp:nvSpPr>
      <dsp:spPr>
        <a:xfrm>
          <a:off x="2700259" y="3585237"/>
          <a:ext cx="191657" cy="191657"/>
        </a:xfrm>
        <a:prstGeom prst="ellipse">
          <a:avLst/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 w="25400" cap="flat" cmpd="sng" algn="ctr">
          <a:solidFill>
            <a:schemeClr val="accent4">
              <a:hueOff val="-992171"/>
              <a:satOff val="5978"/>
              <a:lumOff val="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FF4A8-E039-4833-B227-B98622A9C1BC}">
      <dsp:nvSpPr>
        <dsp:cNvPr id="0" name=""/>
        <dsp:cNvSpPr/>
      </dsp:nvSpPr>
      <dsp:spPr>
        <a:xfrm>
          <a:off x="2939447" y="375396"/>
          <a:ext cx="191657" cy="191657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9EA2A-6BF8-46AB-A587-0CD4F2AD8E8F}">
      <dsp:nvSpPr>
        <dsp:cNvPr id="0" name=""/>
        <dsp:cNvSpPr/>
      </dsp:nvSpPr>
      <dsp:spPr>
        <a:xfrm>
          <a:off x="3195501" y="222812"/>
          <a:ext cx="191657" cy="191657"/>
        </a:xfrm>
        <a:prstGeom prst="ellipse">
          <a:avLst/>
        </a:prstGeom>
        <a:solidFill>
          <a:schemeClr val="accent4">
            <a:hueOff val="-1984342"/>
            <a:satOff val="11955"/>
            <a:lumOff val="958"/>
            <a:alphaOff val="0"/>
          </a:schemeClr>
        </a:solidFill>
        <a:ln w="25400" cap="flat" cmpd="sng" algn="ctr">
          <a:solidFill>
            <a:schemeClr val="accent4">
              <a:hueOff val="-1984342"/>
              <a:satOff val="11955"/>
              <a:lumOff val="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EB619-6546-4717-8D15-0211AA33B4BC}">
      <dsp:nvSpPr>
        <dsp:cNvPr id="0" name=""/>
        <dsp:cNvSpPr/>
      </dsp:nvSpPr>
      <dsp:spPr>
        <a:xfrm>
          <a:off x="3450789" y="70229"/>
          <a:ext cx="191657" cy="191657"/>
        </a:xfrm>
        <a:prstGeom prst="ellipse">
          <a:avLst/>
        </a:prstGeom>
        <a:solidFill>
          <a:schemeClr val="accent4">
            <a:hueOff val="-2480428"/>
            <a:satOff val="14944"/>
            <a:lumOff val="1198"/>
            <a:alphaOff val="0"/>
          </a:schemeClr>
        </a:solidFill>
        <a:ln w="25400" cap="flat" cmpd="sng" algn="ctr">
          <a:solidFill>
            <a:schemeClr val="accent4">
              <a:hueOff val="-2480428"/>
              <a:satOff val="14944"/>
              <a:lumOff val="11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48834-DD3F-46F4-8F52-FE3A4AB2F7EA}">
      <dsp:nvSpPr>
        <dsp:cNvPr id="0" name=""/>
        <dsp:cNvSpPr/>
      </dsp:nvSpPr>
      <dsp:spPr>
        <a:xfrm>
          <a:off x="3706076" y="222812"/>
          <a:ext cx="191657" cy="191657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7842B-8A9A-4733-9A44-5A0396F753FC}">
      <dsp:nvSpPr>
        <dsp:cNvPr id="0" name=""/>
        <dsp:cNvSpPr/>
      </dsp:nvSpPr>
      <dsp:spPr>
        <a:xfrm>
          <a:off x="3962130" y="375396"/>
          <a:ext cx="191657" cy="191657"/>
        </a:xfrm>
        <a:prstGeom prst="ellipse">
          <a:avLst/>
        </a:prstGeom>
        <a:solidFill>
          <a:schemeClr val="accent4">
            <a:hueOff val="-3472599"/>
            <a:satOff val="20921"/>
            <a:lumOff val="1677"/>
            <a:alphaOff val="0"/>
          </a:schemeClr>
        </a:solidFill>
        <a:ln w="25400" cap="flat" cmpd="sng" algn="ctr">
          <a:solidFill>
            <a:schemeClr val="accent4">
              <a:hueOff val="-3472599"/>
              <a:satOff val="20921"/>
              <a:lumOff val="1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46E6B-DC4A-4B81-A47D-CAA399751541}">
      <dsp:nvSpPr>
        <dsp:cNvPr id="0" name=""/>
        <dsp:cNvSpPr/>
      </dsp:nvSpPr>
      <dsp:spPr>
        <a:xfrm>
          <a:off x="3450789" y="392180"/>
          <a:ext cx="191657" cy="191657"/>
        </a:xfrm>
        <a:prstGeom prst="ellipse">
          <a:avLst/>
        </a:prstGeom>
        <a:solidFill>
          <a:schemeClr val="accent4">
            <a:hueOff val="-3968684"/>
            <a:satOff val="23910"/>
            <a:lumOff val="1916"/>
            <a:alphaOff val="0"/>
          </a:schemeClr>
        </a:solidFill>
        <a:ln w="25400" cap="flat" cmpd="sng" algn="ctr">
          <a:solidFill>
            <a:schemeClr val="accent4">
              <a:hueOff val="-3968684"/>
              <a:satOff val="23910"/>
              <a:lumOff val="19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ED166-B8CF-40FD-9FAF-DA4D92638544}">
      <dsp:nvSpPr>
        <dsp:cNvPr id="0" name=""/>
        <dsp:cNvSpPr/>
      </dsp:nvSpPr>
      <dsp:spPr>
        <a:xfrm>
          <a:off x="3450789" y="714130"/>
          <a:ext cx="191657" cy="191657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0DA3D-0B2F-4E0B-BE24-DF41B8ECC126}">
      <dsp:nvSpPr>
        <dsp:cNvPr id="0" name=""/>
        <dsp:cNvSpPr/>
      </dsp:nvSpPr>
      <dsp:spPr>
        <a:xfrm>
          <a:off x="1891466" y="4285296"/>
          <a:ext cx="4133662" cy="11087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95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Технологические тренды. Меняется профессия.</a:t>
          </a:r>
        </a:p>
      </dsp:txBody>
      <dsp:txXfrm>
        <a:off x="1945592" y="4339422"/>
        <a:ext cx="4025410" cy="1000519"/>
      </dsp:txXfrm>
    </dsp:sp>
    <dsp:sp modelId="{98E9FBF0-3828-4E3B-8B69-F6E64EA012D7}">
      <dsp:nvSpPr>
        <dsp:cNvPr id="0" name=""/>
        <dsp:cNvSpPr/>
      </dsp:nvSpPr>
      <dsp:spPr>
        <a:xfrm>
          <a:off x="745355" y="3198903"/>
          <a:ext cx="1916572" cy="19164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BD318-E84B-4854-ABF3-02F8CD505C89}">
      <dsp:nvSpPr>
        <dsp:cNvPr id="0" name=""/>
        <dsp:cNvSpPr/>
      </dsp:nvSpPr>
      <dsp:spPr>
        <a:xfrm>
          <a:off x="3638613" y="2116580"/>
          <a:ext cx="4133662" cy="110877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959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Тренды рынка труда. Меняется организация.</a:t>
          </a:r>
        </a:p>
      </dsp:txBody>
      <dsp:txXfrm>
        <a:off x="3692739" y="2170706"/>
        <a:ext cx="4025410" cy="1000519"/>
      </dsp:txXfrm>
    </dsp:sp>
    <dsp:sp modelId="{3413105D-39F1-4836-9740-5D4778522441}">
      <dsp:nvSpPr>
        <dsp:cNvPr id="0" name=""/>
        <dsp:cNvSpPr/>
      </dsp:nvSpPr>
      <dsp:spPr>
        <a:xfrm>
          <a:off x="2492503" y="1030187"/>
          <a:ext cx="1916572" cy="19164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C1BA9-9FEE-4203-8387-4F898444FA0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83-3E02-43BB-B49C-A5A7E4083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4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13.11.2024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f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A665D-1500-CEC8-D976-1C65B6C9141E}"/>
              </a:ext>
            </a:extLst>
          </p:cNvPr>
          <p:cNvSpPr txBox="1"/>
          <p:nvPr/>
        </p:nvSpPr>
        <p:spPr>
          <a:xfrm rot="21278734">
            <a:off x="459732" y="655226"/>
            <a:ext cx="8457588" cy="1176214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ПРОФСОЮЗНЫЙ     ДВИЖ  - Точка роста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04329-03E3-BA3B-7E5A-0DBD707B0ECD}"/>
              </a:ext>
            </a:extLst>
          </p:cNvPr>
          <p:cNvSpPr txBox="1"/>
          <p:nvPr/>
        </p:nvSpPr>
        <p:spPr>
          <a:xfrm>
            <a:off x="-396552" y="5901863"/>
            <a:ext cx="911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АНО «ЦСОН «Сызранский»,</a:t>
            </a:r>
          </a:p>
          <a:p>
            <a:pPr algn="ctr"/>
            <a:r>
              <a:rPr lang="ru-RU" sz="2400" b="1" dirty="0"/>
              <a:t> директор Киреева Н.А.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B0D3-B260-D688-8163-C9899F257F32}"/>
              </a:ext>
            </a:extLst>
          </p:cNvPr>
          <p:cNvSpPr txBox="1"/>
          <p:nvPr/>
        </p:nvSpPr>
        <p:spPr>
          <a:xfrm>
            <a:off x="4599467" y="1256002"/>
            <a:ext cx="4307077" cy="1488766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социальной службы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E11D00-0951-4794-9E5A-80E6514D6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7214"/>
          <a:stretch/>
        </p:blipFill>
        <p:spPr>
          <a:xfrm>
            <a:off x="6297405" y="2610780"/>
            <a:ext cx="2534285" cy="24023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EAD9EC-339F-424A-86F9-EC9BC56E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0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00171210-2494-491E-867C-2691FDFD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58044"/>
            <a:ext cx="5816208" cy="72008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Перспективы проекта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FF0044F1-F821-40A5-B33F-B9AC89E9B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198" y="1126166"/>
            <a:ext cx="5816208" cy="720080"/>
          </a:xfrm>
        </p:spPr>
        <p:txBody>
          <a:bodyPr/>
          <a:lstStyle/>
          <a:p>
            <a:pPr>
              <a:spcAft>
                <a:spcPts val="300"/>
              </a:spcAft>
              <a:tabLst>
                <a:tab pos="247650" algn="l"/>
              </a:tabLs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"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Обшаровский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государственный техникум им. В.И. Суркова"</a:t>
            </a:r>
            <a:endParaRPr lang="ru-RU" dirty="0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74690A7A-FEDD-4EED-ADDC-1ED9017696A6}"/>
              </a:ext>
            </a:extLst>
          </p:cNvPr>
          <p:cNvSpPr txBox="1">
            <a:spLocks/>
          </p:cNvSpPr>
          <p:nvPr/>
        </p:nvSpPr>
        <p:spPr>
          <a:xfrm>
            <a:off x="2879081" y="1670111"/>
            <a:ext cx="4790455" cy="1044371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«Сызранский медико-гуманитарный колледж»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18B9CF-1C57-4861-B024-3278B947FC75}"/>
              </a:ext>
            </a:extLst>
          </p:cNvPr>
          <p:cNvSpPr txBox="1"/>
          <p:nvPr/>
        </p:nvSpPr>
        <p:spPr>
          <a:xfrm>
            <a:off x="4767342" y="3199327"/>
            <a:ext cx="4200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«Дом молодежных организаций «Дом молодежи»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569E7E1-23F5-4C48-8AB8-3C1B62977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" y="994194"/>
            <a:ext cx="1600696" cy="14570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9B4AE6C-0E04-4735-ADF3-7891C972B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50" y="1984689"/>
            <a:ext cx="1171553" cy="117155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ED65C99-20F4-47F9-BE33-0A50E87D45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14621" r="7373" b="17155"/>
          <a:stretch/>
        </p:blipFill>
        <p:spPr>
          <a:xfrm>
            <a:off x="3043539" y="3032426"/>
            <a:ext cx="1512987" cy="1193957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C481A00A-DFE5-4DED-9B0D-8F04A32B7207}"/>
              </a:ext>
            </a:extLst>
          </p:cNvPr>
          <p:cNvSpPr txBox="1">
            <a:spLocks/>
          </p:cNvSpPr>
          <p:nvPr/>
        </p:nvSpPr>
        <p:spPr>
          <a:xfrm>
            <a:off x="1259632" y="4217601"/>
            <a:ext cx="6715774" cy="2478243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Универсальность проекта позволяет его масштабировать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Социальное партнёрство с образовательными учреждениями просвещает молодежь при выборе профессии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0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9BFC75-16A2-1704-41F9-AC576947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5" y="3621138"/>
            <a:ext cx="1872208" cy="18639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93475-0FD5-A2B5-7075-18082DA3D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508" y="610336"/>
            <a:ext cx="4230991" cy="10425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561AE0-5BC9-233C-ADA0-7058B5078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50" y="2060848"/>
            <a:ext cx="780356" cy="7803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BFF751-5371-A6F9-BE8B-DCB150FBF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508" y="3010985"/>
            <a:ext cx="634039" cy="6340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8517EA-9941-2F7F-025E-E951BF245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619" y="3048513"/>
            <a:ext cx="2475191" cy="4938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293AC2-06ED-02D0-FC3A-27FC4E53F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619" y="2204116"/>
            <a:ext cx="2072820" cy="4938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DCA336-5F3E-07F9-CBD2-111DDF73F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5880" y="3839807"/>
            <a:ext cx="713294" cy="7132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FF2C2-092D-BDCA-D0D6-FE7609F411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1887" y="4747884"/>
            <a:ext cx="634039" cy="634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6FDAC9-C124-14D2-BBB1-D299A61916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8972" y="4036248"/>
            <a:ext cx="2469094" cy="4938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95AE77-86A8-EFC0-976E-A9B992C4E2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6296" y="4769832"/>
            <a:ext cx="2511770" cy="4938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D199B5-A448-45A1-A55E-25FCEA3E1809}"/>
              </a:ext>
            </a:extLst>
          </p:cNvPr>
          <p:cNvSpPr txBox="1"/>
          <p:nvPr/>
        </p:nvSpPr>
        <p:spPr>
          <a:xfrm>
            <a:off x="292367" y="1880656"/>
            <a:ext cx="3942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itchFamily="18" charset="0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255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A665D-1500-CEC8-D976-1C65B6C9141E}"/>
              </a:ext>
            </a:extLst>
          </p:cNvPr>
          <p:cNvSpPr txBox="1"/>
          <p:nvPr/>
        </p:nvSpPr>
        <p:spPr>
          <a:xfrm rot="21278734">
            <a:off x="459732" y="655226"/>
            <a:ext cx="8457588" cy="1176214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Итоги проекта «ПРОФ ДВИЖ  - Точка роста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758BE-C8A0-862F-D5FA-4968103A1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52" y="2291229"/>
            <a:ext cx="5745825" cy="3386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04329-03E3-BA3B-7E5A-0DBD707B0ECD}"/>
              </a:ext>
            </a:extLst>
          </p:cNvPr>
          <p:cNvSpPr txBox="1"/>
          <p:nvPr/>
        </p:nvSpPr>
        <p:spPr>
          <a:xfrm>
            <a:off x="432590" y="5654451"/>
            <a:ext cx="616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АНО «ЦСОН «Сызранский»,</a:t>
            </a:r>
          </a:p>
          <a:p>
            <a:pPr algn="ctr"/>
            <a:r>
              <a:rPr lang="ru-RU" sz="2400" b="1" dirty="0"/>
              <a:t> директор Киреева Н.А.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A5385C-72F8-2B4A-A81E-92F7C7C7177D}"/>
              </a:ext>
            </a:extLst>
          </p:cNvPr>
          <p:cNvSpPr txBox="1"/>
          <p:nvPr/>
        </p:nvSpPr>
        <p:spPr>
          <a:xfrm>
            <a:off x="1805715" y="6485448"/>
            <a:ext cx="342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Самарская область/2024 г.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B0D3-B260-D688-8163-C9899F257F32}"/>
              </a:ext>
            </a:extLst>
          </p:cNvPr>
          <p:cNvSpPr txBox="1"/>
          <p:nvPr/>
        </p:nvSpPr>
        <p:spPr>
          <a:xfrm>
            <a:off x="3635896" y="1256002"/>
            <a:ext cx="5270649" cy="1488766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социальной службы»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E11D00-0951-4794-9E5A-80E6514D68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7214"/>
          <a:stretch/>
        </p:blipFill>
        <p:spPr>
          <a:xfrm>
            <a:off x="6419463" y="2958355"/>
            <a:ext cx="2534285" cy="24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96951"/>
            <a:ext cx="6552728" cy="855786"/>
          </a:xfrm>
        </p:spPr>
        <p:txBody>
          <a:bodyPr anchor="ctr"/>
          <a:lstStyle/>
          <a:p>
            <a:r>
              <a:rPr lang="ru-RU" sz="2800" b="1" dirty="0">
                <a:latin typeface="Century" pitchFamily="18" charset="0"/>
              </a:rPr>
              <a:t>Какие тренды оказывают влияние на социальную службу?</a:t>
            </a:r>
            <a:endParaRPr lang="ru-RU" b="1" dirty="0">
              <a:latin typeface="Century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F4BDE79-32F8-BF24-4C19-30A1A788C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195336"/>
              </p:ext>
            </p:extLst>
          </p:nvPr>
        </p:nvGraphicFramePr>
        <p:xfrm>
          <a:off x="-468560" y="548680"/>
          <a:ext cx="8517632" cy="546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31D7B6-1D62-4125-8C20-F4F65216F028}"/>
              </a:ext>
            </a:extLst>
          </p:cNvPr>
          <p:cNvSpPr txBox="1"/>
          <p:nvPr/>
        </p:nvSpPr>
        <p:spPr>
          <a:xfrm>
            <a:off x="2195736" y="61921"/>
            <a:ext cx="619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dirty="0">
                <a:solidFill>
                  <a:srgbClr val="FF0000"/>
                </a:solidFill>
              </a:rPr>
              <a:t>Команды проекта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C06AD8-BDBB-4EB8-8DD5-52293CA6C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2" b="12522"/>
          <a:stretch>
            <a:fillRect/>
          </a:stretch>
        </p:blipFill>
        <p:spPr>
          <a:xfrm>
            <a:off x="6804248" y="416551"/>
            <a:ext cx="2077031" cy="2077031"/>
          </a:xfrm>
          <a:prstGeom prst="ellipse">
            <a:avLst/>
          </a:prstGeom>
          <a:pattFill prst="pct10">
            <a:fgClr>
              <a:sysClr val="window" lastClr="FFFFFF">
                <a:lumMod val="75000"/>
              </a:sysClr>
            </a:fgClr>
            <a:bgClr>
              <a:sysClr val="window" lastClr="FFFFFF">
                <a:lumMod val="95000"/>
              </a:sysClr>
            </a:bgClr>
          </a:patt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3A3F80-EC3B-44B9-B2FB-55875B432B8D}"/>
              </a:ext>
            </a:extLst>
          </p:cNvPr>
          <p:cNvSpPr txBox="1"/>
          <p:nvPr/>
        </p:nvSpPr>
        <p:spPr>
          <a:xfrm>
            <a:off x="5650951" y="3320967"/>
            <a:ext cx="3627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ОО «Самарский областной профессиональный союз работников социальной </a:t>
            </a:r>
            <a:endParaRPr lang="ru-RU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защиты населения»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2D97170-FCE1-4455-BCEE-B4570B847627}"/>
              </a:ext>
            </a:extLst>
          </p:cNvPr>
          <p:cNvSpPr/>
          <p:nvPr/>
        </p:nvSpPr>
        <p:spPr>
          <a:xfrm>
            <a:off x="6051472" y="2746693"/>
            <a:ext cx="320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/>
              <a:t>Катина Л.Н.</a:t>
            </a:r>
            <a:endParaRPr lang="en-US" altLang="ko-KR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59FC86-AC1B-4756-B0F0-AD8EDAE1E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7" b="15427"/>
          <a:stretch>
            <a:fillRect/>
          </a:stretch>
        </p:blipFill>
        <p:spPr>
          <a:xfrm>
            <a:off x="3494558" y="1051955"/>
            <a:ext cx="2175836" cy="2175836"/>
          </a:xfrm>
          <a:prstGeom prst="ellipse">
            <a:avLst/>
          </a:prstGeom>
          <a:pattFill prst="pct10">
            <a:fgClr>
              <a:sysClr val="window" lastClr="FFFFFF">
                <a:lumMod val="75000"/>
              </a:sysClr>
            </a:fgClr>
            <a:bgClr>
              <a:sysClr val="window" lastClr="FFFFFF">
                <a:lumMod val="95000"/>
              </a:sysClr>
            </a:bgClr>
          </a:patt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26C28E-E445-413F-8B39-D8C0DB878F23}"/>
              </a:ext>
            </a:extLst>
          </p:cNvPr>
          <p:cNvSpPr txBox="1"/>
          <p:nvPr/>
        </p:nvSpPr>
        <p:spPr>
          <a:xfrm>
            <a:off x="3360508" y="3842784"/>
            <a:ext cx="2453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ko-KR" sz="2000" dirty="0">
                <a:solidFill>
                  <a:schemeClr val="tx1"/>
                </a:solidFill>
              </a:rPr>
              <a:t>Директор </a:t>
            </a:r>
          </a:p>
          <a:p>
            <a:pPr algn="ctr">
              <a:lnSpc>
                <a:spcPct val="100000"/>
              </a:lnSpc>
            </a:pPr>
            <a:r>
              <a:rPr lang="ru-RU" altLang="ko-KR" sz="2000" dirty="0">
                <a:solidFill>
                  <a:schemeClr val="tx1"/>
                </a:solidFill>
              </a:rPr>
              <a:t>АНО «ЦСОН «Сызранский»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2" name="직사각형 5">
            <a:extLst>
              <a:ext uri="{FF2B5EF4-FFF2-40B4-BE49-F238E27FC236}">
                <a16:creationId xmlns:a16="http://schemas.microsoft.com/office/drawing/2014/main" id="{00640B3E-9A2D-4617-B2C8-98995C0710B9}"/>
              </a:ext>
            </a:extLst>
          </p:cNvPr>
          <p:cNvSpPr/>
          <p:nvPr/>
        </p:nvSpPr>
        <p:spPr>
          <a:xfrm>
            <a:off x="2983193" y="3261978"/>
            <a:ext cx="320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dirty="0"/>
              <a:t>Киреева Н.А</a:t>
            </a:r>
            <a:r>
              <a:rPr lang="ru-RU" altLang="ko-KR" sz="2000" dirty="0"/>
              <a:t>.</a:t>
            </a:r>
            <a:endParaRPr lang="en-US" altLang="ko-KR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6CCAC6-BF63-49FF-AD20-35E41E13D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95" y="1906345"/>
            <a:ext cx="1944709" cy="1939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4EB489-08A0-4298-9ACD-45A38AC298E8}"/>
              </a:ext>
            </a:extLst>
          </p:cNvPr>
          <p:cNvSpPr txBox="1"/>
          <p:nvPr/>
        </p:nvSpPr>
        <p:spPr>
          <a:xfrm>
            <a:off x="324993" y="4095263"/>
            <a:ext cx="2453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ko-KR" sz="2000" dirty="0">
                <a:solidFill>
                  <a:schemeClr val="tx1"/>
                </a:solidFill>
              </a:rPr>
              <a:t>Руководитель проекта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9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6F681-F9EB-4588-3B08-D0D7C176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72946"/>
            <a:ext cx="5544616" cy="1263277"/>
          </a:xfrm>
        </p:spPr>
        <p:txBody>
          <a:bodyPr/>
          <a:lstStyle/>
          <a:p>
            <a:pPr algn="ctr"/>
            <a:br>
              <a:rPr lang="ru-RU" sz="2400" dirty="0">
                <a:solidFill>
                  <a:srgbClr val="FF0000"/>
                </a:solidFill>
              </a:rPr>
            </a:b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Основные мероприятия проекта «</a:t>
            </a:r>
            <a:r>
              <a:rPr lang="ru-RU" sz="2800" dirty="0" err="1">
                <a:solidFill>
                  <a:srgbClr val="FF0000"/>
                </a:solidFill>
              </a:rPr>
              <a:t>ПрофДвиж</a:t>
            </a:r>
            <a:r>
              <a:rPr lang="ru-RU" sz="2800" dirty="0">
                <a:solidFill>
                  <a:srgbClr val="FF0000"/>
                </a:solidFill>
              </a:rPr>
              <a:t>» 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7327B-A7D8-954F-2F00-F8AE27442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298" y="188640"/>
            <a:ext cx="4968552" cy="585311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/>
              <a:t>1. Обучающий интенсив: с</a:t>
            </a:r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ерия мастер-классов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: «Нейросеть - возможности информационной работы»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sz="2000" dirty="0"/>
              <a:t>2.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Медиа-выставка «Просто о главном»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</a:tabLst>
            </a:pPr>
            <a:r>
              <a:rPr lang="ru-RU" sz="2000" dirty="0"/>
              <a:t>Мотивационные видеоролики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</a:tabLst>
            </a:pPr>
            <a:endParaRPr lang="ru-RU" sz="20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540385" algn="l"/>
              </a:tabLst>
            </a:pPr>
            <a:endParaRPr lang="ru-RU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3. День Профсоюза </a:t>
            </a:r>
            <a:r>
              <a:rPr lang="ru-RU" sz="2000" b="1" dirty="0"/>
              <a:t>«Без формата» </a:t>
            </a:r>
            <a:r>
              <a:rPr lang="ru-RU" sz="2000" dirty="0"/>
              <a:t>областное мероприятие. Награждение.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2242B-62D9-C17A-37C2-963D0E08A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32" y="1872366"/>
            <a:ext cx="3406776" cy="35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9497D-5D97-7E85-5DFF-429BEFDF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70" y="-10819"/>
            <a:ext cx="8229600" cy="850106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Серия мастер-классов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8616DC8-68BF-4FA8-84F4-CB0E86982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4" y="970105"/>
            <a:ext cx="3564720" cy="267354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9C0B6E-4828-4A97-94BA-43CA0C9AF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4" y="4007168"/>
            <a:ext cx="2982929" cy="22371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25983D-0D2E-48C1-BB15-8CD1B1B84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09" y="1370067"/>
            <a:ext cx="3564721" cy="21109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EC3204-DB37-420E-B8C9-D5B16C48BF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34" y="3826445"/>
            <a:ext cx="3001795" cy="225394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12BC1353-4A23-4036-8192-BE8AD8B446CD}"/>
              </a:ext>
            </a:extLst>
          </p:cNvPr>
          <p:cNvSpPr/>
          <p:nvPr/>
        </p:nvSpPr>
        <p:spPr>
          <a:xfrm>
            <a:off x="3599522" y="1044218"/>
            <a:ext cx="1916572" cy="1916445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AA05C-3088-4754-9B6D-4A4564CC9B78}"/>
              </a:ext>
            </a:extLst>
          </p:cNvPr>
          <p:cNvSpPr txBox="1"/>
          <p:nvPr/>
        </p:nvSpPr>
        <p:spPr>
          <a:xfrm>
            <a:off x="2847303" y="3595613"/>
            <a:ext cx="328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lnSpc>
                <a:spcPct val="10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</a:rPr>
              <a:t>8 августа 2024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A9412E-43B8-4BCA-88FE-D7A58481453A}"/>
              </a:ext>
            </a:extLst>
          </p:cNvPr>
          <p:cNvSpPr txBox="1"/>
          <p:nvPr/>
        </p:nvSpPr>
        <p:spPr>
          <a:xfrm>
            <a:off x="3376633" y="4044221"/>
            <a:ext cx="2215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15 августа 2024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A2755C-BFAE-4234-982A-F1BC291DD0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6"/>
          <a:stretch/>
        </p:blipFill>
        <p:spPr>
          <a:xfrm>
            <a:off x="3538773" y="4869034"/>
            <a:ext cx="1747905" cy="10721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B81B31-3269-4616-8BA6-C3054C6F83F8}"/>
              </a:ext>
            </a:extLst>
          </p:cNvPr>
          <p:cNvSpPr txBox="1"/>
          <p:nvPr/>
        </p:nvSpPr>
        <p:spPr>
          <a:xfrm>
            <a:off x="1077638" y="6370311"/>
            <a:ext cx="6510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Мария Азизова, </a:t>
            </a:r>
            <a:r>
              <a:rPr lang="ru-RU" sz="20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Антипространство</a:t>
            </a:r>
            <a:r>
              <a:rPr lang="ru-RU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«Стены»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DE4B63-1F69-4387-AE29-333E69377881}"/>
              </a:ext>
            </a:extLst>
          </p:cNvPr>
          <p:cNvSpPr txBox="1"/>
          <p:nvPr/>
        </p:nvSpPr>
        <p:spPr>
          <a:xfrm>
            <a:off x="2483768" y="479569"/>
            <a:ext cx="5325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«Нейросеть — безграничные возможности»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6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9497D-5D97-7E85-5DFF-429BEFDF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754" y="5569962"/>
            <a:ext cx="3427626" cy="1168562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Участники медиа-выставки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«Просто о главном»</a:t>
            </a:r>
            <a:br>
              <a:rPr lang="ru-RU" sz="3600" dirty="0">
                <a:solidFill>
                  <a:srgbClr val="FF0000"/>
                </a:solidFill>
              </a:rPr>
            </a:b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247A1-3349-630A-31A8-8DE978747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19" y="1516180"/>
            <a:ext cx="8332462" cy="387483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/>
              <a:t>АНО «Центр социального обслуживания населения «Сызранский»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/>
              <a:t>АНО «Центр социального обслуживания населения Юго-Западного округа»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/>
              <a:t>АНО «Центр социального обслуживания населения Северо-Восточного округа»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/>
              <a:t>ГКУ СО «Комплексный центр социального обслуживания населения «Западного округа»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/>
              <a:t>ГБУ СО "Сызранский дом-интернат»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/>
              <a:t>КГБУСО «Октябрьский социально-реабилитационный центр для несовершеннолетних»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/>
              <a:t>ГКУ СО «Центр помощи детям, оставшимся без попечения родителей «Искра» г. о. Сызрань (коррекционный)» </a:t>
            </a:r>
            <a:endParaRPr lang="en-US" sz="2000" b="1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/>
              <a:t>ГКУ СО "ГУСЗН Западного округа"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75E307-66F4-453D-9148-3498D7B8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127" y="155204"/>
            <a:ext cx="1109349" cy="11093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D32629-F621-4A2C-BB7D-E4D71F7D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580" y="215590"/>
            <a:ext cx="1121323" cy="11163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C8D75-5B9E-40B5-8FDA-5419F2ADD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905" y="191647"/>
            <a:ext cx="1121324" cy="11213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FCD3DD-66C2-4539-864D-099DE0E42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6" y="240179"/>
            <a:ext cx="1093755" cy="10905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A872F8-DF28-4146-81E9-BBB8C8585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946" y="135938"/>
            <a:ext cx="1112612" cy="11093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3CA98A-38B2-4234-AE47-28CEC4E69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383" y="135938"/>
            <a:ext cx="1020397" cy="10174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E706D0-9B0F-4AA0-9B10-6EE63F7A3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8953" y="150905"/>
            <a:ext cx="1092875" cy="10896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01B1163-BAB3-4069-A603-7CA826165B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" b="6465"/>
          <a:stretch/>
        </p:blipFill>
        <p:spPr>
          <a:xfrm>
            <a:off x="6780486" y="89965"/>
            <a:ext cx="1109349" cy="1109349"/>
          </a:xfrm>
          <a:prstGeom prst="ellipse">
            <a:avLst/>
          </a:prstGeom>
          <a:pattFill prst="pct10">
            <a:fgClr>
              <a:sysClr val="window" lastClr="FFFFFF">
                <a:lumMod val="75000"/>
              </a:sysClr>
            </a:fgClr>
            <a:bgClr>
              <a:sysClr val="window" lastClr="FFFFFF">
                <a:lumMod val="95000"/>
              </a:sysClr>
            </a:bgClr>
          </a:pattFill>
        </p:spPr>
      </p:pic>
    </p:spTree>
    <p:extLst>
      <p:ext uri="{BB962C8B-B14F-4D97-AF65-F5344CB8AC3E}">
        <p14:creationId xmlns:p14="http://schemas.microsoft.com/office/powerpoint/2010/main" val="5609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D8815-7C18-62B2-7172-280776A4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553"/>
            <a:ext cx="8229600" cy="1143000"/>
          </a:xfrm>
        </p:spPr>
        <p:txBody>
          <a:bodyPr/>
          <a:lstStyle/>
          <a:p>
            <a:pPr algn="r"/>
            <a:r>
              <a:rPr lang="ru-RU" sz="4000" dirty="0">
                <a:solidFill>
                  <a:srgbClr val="FF0000"/>
                </a:solidFill>
              </a:rPr>
              <a:t>Цифры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44C76C-F20C-5420-8C55-8CA056E8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648" y="1787718"/>
            <a:ext cx="3554292" cy="815479"/>
          </a:xfrm>
        </p:spPr>
        <p:txBody>
          <a:bodyPr/>
          <a:lstStyle/>
          <a:p>
            <a:pPr>
              <a:spcAft>
                <a:spcPts val="0"/>
              </a:spcAft>
              <a:tabLst>
                <a:tab pos="247650" algn="l"/>
              </a:tabLst>
            </a:pPr>
            <a:r>
              <a:rPr lang="ru-RU" sz="2000" b="0" dirty="0"/>
              <a:t>Количество мотивационных видеороликов – </a:t>
            </a:r>
            <a:r>
              <a:rPr lang="ru-RU" sz="3200" b="0" dirty="0">
                <a:solidFill>
                  <a:srgbClr val="FF0000"/>
                </a:solidFill>
              </a:rPr>
              <a:t>1</a:t>
            </a:r>
            <a:r>
              <a:rPr lang="en-US" sz="3200" b="0" dirty="0">
                <a:solidFill>
                  <a:srgbClr val="FF0000"/>
                </a:solidFill>
              </a:rPr>
              <a:t>6</a:t>
            </a:r>
            <a:endParaRPr lang="ru-RU" sz="3200"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680274F5-34A7-B479-1A45-6505EC6C61CC}"/>
              </a:ext>
            </a:extLst>
          </p:cNvPr>
          <p:cNvSpPr txBox="1">
            <a:spLocks/>
          </p:cNvSpPr>
          <p:nvPr/>
        </p:nvSpPr>
        <p:spPr>
          <a:xfrm>
            <a:off x="3051520" y="3545529"/>
            <a:ext cx="4790455" cy="1099369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/>
              <a:t>Количество сотрудников, прошедших обучение - профактив Самарской области – </a:t>
            </a:r>
            <a:r>
              <a:rPr lang="ru-RU" sz="3200" b="0" dirty="0">
                <a:solidFill>
                  <a:srgbClr val="FF0000"/>
                </a:solidFill>
              </a:rPr>
              <a:t>50  чел.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A31A35-3D8E-D759-3629-A9B5BFF52FD9}"/>
              </a:ext>
            </a:extLst>
          </p:cNvPr>
          <p:cNvSpPr txBox="1"/>
          <p:nvPr/>
        </p:nvSpPr>
        <p:spPr>
          <a:xfrm>
            <a:off x="349037" y="4932907"/>
            <a:ext cx="4571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247650" algn="l"/>
              </a:tabLst>
            </a:pPr>
            <a:r>
              <a:rPr lang="ru-RU" sz="2000" b="0" dirty="0">
                <a:effectLst/>
                <a:ea typeface="Times New Roman" panose="02020603050405020304" pitchFamily="18" charset="0"/>
              </a:rPr>
              <a:t>Количество ППО, привлеченные в качестве благополучателей к тиражированию видеороликов - </a:t>
            </a:r>
            <a:r>
              <a:rPr lang="ru-RU" sz="2000" b="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не менее 52 организаций (не менее 5500 работников)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3B70E9-A2B1-8DAD-C8F8-DE4C3A09A0F2}"/>
              </a:ext>
            </a:extLst>
          </p:cNvPr>
          <p:cNvSpPr txBox="1"/>
          <p:nvPr/>
        </p:nvSpPr>
        <p:spPr>
          <a:xfrm>
            <a:off x="5127500" y="2288118"/>
            <a:ext cx="38050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rgbClr val="000000"/>
                </a:solidFill>
                <a:highlight>
                  <a:srgbClr val="FFFFFF"/>
                </a:highlight>
                <a:ea typeface="Times New Roman" panose="02020603050405020304" pitchFamily="18" charset="0"/>
              </a:rPr>
              <a:t>Количество организаций – участников </a:t>
            </a:r>
            <a:r>
              <a:rPr lang="ru-RU" sz="2000" i="1" dirty="0">
                <a:solidFill>
                  <a:srgbClr val="000000"/>
                </a:solidFill>
                <a:highlight>
                  <a:srgbClr val="FFFFFF"/>
                </a:highlight>
                <a:ea typeface="Times New Roman" panose="02020603050405020304" pitchFamily="18" charset="0"/>
              </a:rPr>
              <a:t>М</a:t>
            </a:r>
            <a:r>
              <a:rPr lang="ru-RU" sz="2000" b="0" i="1" dirty="0">
                <a:solidFill>
                  <a:srgbClr val="000000"/>
                </a:solidFill>
                <a:highlight>
                  <a:srgbClr val="FFFFFF"/>
                </a:highlight>
                <a:ea typeface="Times New Roman" panose="02020603050405020304" pitchFamily="18" charset="0"/>
              </a:rPr>
              <a:t>едиа выставки</a:t>
            </a:r>
            <a:r>
              <a:rPr lang="ru-RU" sz="2000" i="1" dirty="0">
                <a:solidFill>
                  <a:srgbClr val="000000"/>
                </a:solidFill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highlight>
                  <a:srgbClr val="FFFFFF"/>
                </a:highlight>
                <a:ea typeface="Times New Roman" panose="02020603050405020304" pitchFamily="18" charset="0"/>
              </a:rPr>
              <a:t>-  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ea typeface="Times New Roman" panose="02020603050405020304" pitchFamily="18" charset="0"/>
              </a:rPr>
              <a:t>8</a:t>
            </a:r>
            <a:endParaRPr lang="ru-RU" sz="3200" b="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E1287C-293B-4216-A52A-C39833A45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9" y="1691401"/>
            <a:ext cx="1008112" cy="10081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9863B2-EE63-4284-85AF-193ED1756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682079"/>
            <a:ext cx="905324" cy="905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0B9D2B-ED40-40B4-B7F6-A6CFA9FC03BB}"/>
              </a:ext>
            </a:extLst>
          </p:cNvPr>
          <p:cNvSpPr txBox="1"/>
          <p:nvPr/>
        </p:nvSpPr>
        <p:spPr>
          <a:xfrm>
            <a:off x="4114800" y="608545"/>
            <a:ext cx="4797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rgbClr val="000000"/>
                </a:solidFill>
                <a:ea typeface="Times New Roman" panose="02020603050405020304" pitchFamily="18" charset="0"/>
              </a:rPr>
              <a:t>Общее количество  просмотров – </a:t>
            </a:r>
            <a:r>
              <a:rPr lang="ru-RU" sz="3200" b="0" dirty="0">
                <a:solidFill>
                  <a:srgbClr val="FF0000"/>
                </a:solidFill>
                <a:ea typeface="Times New Roman" panose="02020603050405020304" pitchFamily="18" charset="0"/>
              </a:rPr>
              <a:t>28 862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90E9F0-DD52-4CA0-8157-E58271109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44" y="2121006"/>
            <a:ext cx="1226776" cy="12267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589D06F-BEA6-4B37-9D88-E593CA6C0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57" y="3147382"/>
            <a:ext cx="1319238" cy="13192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60BD71-2C50-48DA-A6E0-09815B54F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40" y="4888440"/>
            <a:ext cx="1649036" cy="1649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28DE63-3297-456C-80F0-F40B3C5738BA}"/>
              </a:ext>
            </a:extLst>
          </p:cNvPr>
          <p:cNvSpPr txBox="1"/>
          <p:nvPr/>
        </p:nvSpPr>
        <p:spPr>
          <a:xfrm>
            <a:off x="4114000" y="1144970"/>
            <a:ext cx="4797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rgbClr val="000000"/>
                </a:solidFill>
                <a:ea typeface="Times New Roman" panose="02020603050405020304" pitchFamily="18" charset="0"/>
              </a:rPr>
              <a:t>Общее количество  комментариев – </a:t>
            </a:r>
            <a:r>
              <a:rPr lang="ru-RU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545</a:t>
            </a:r>
            <a:endParaRPr lang="ru-RU" sz="3200" b="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3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896C1-484E-A90C-A0AB-9B82D125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08003"/>
            <a:ext cx="8229600" cy="526865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«</a:t>
            </a:r>
            <a:r>
              <a:rPr lang="ru-RU" sz="2800" dirty="0" err="1">
                <a:solidFill>
                  <a:srgbClr val="FF0000"/>
                </a:solidFill>
              </a:rPr>
              <a:t>Профсозный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Движ</a:t>
            </a:r>
            <a:r>
              <a:rPr lang="ru-RU" sz="2800" dirty="0">
                <a:solidFill>
                  <a:srgbClr val="FF0000"/>
                </a:solidFill>
              </a:rPr>
              <a:t> –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Точка роста социальной службы»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208F9-7A35-12FA-978E-7349D3133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17" y="893044"/>
            <a:ext cx="4040188" cy="639762"/>
          </a:xfrm>
        </p:spPr>
        <p:txBody>
          <a:bodyPr/>
          <a:lstStyle/>
          <a:p>
            <a:pPr algn="ctr"/>
            <a:r>
              <a:rPr lang="ru-RU" dirty="0"/>
              <a:t>В результате мы смогли!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57A20C-6E25-6ECD-7620-AEB91CD37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357" y="1587840"/>
            <a:ext cx="4040188" cy="4384301"/>
          </a:xfrm>
        </p:spPr>
        <p:txBody>
          <a:bodyPr/>
          <a:lstStyle/>
          <a:p>
            <a:pPr marL="363538" indent="0">
              <a:buNone/>
            </a:pPr>
            <a:r>
              <a:rPr lang="ru-RU" sz="2000" dirty="0"/>
              <a:t>Предоставить возможность для развития личностных компетенций профсоюзного актива. </a:t>
            </a:r>
          </a:p>
          <a:p>
            <a:pPr marL="363538" indent="0">
              <a:buNone/>
            </a:pPr>
            <a:endParaRPr lang="ru-RU" sz="2000" dirty="0"/>
          </a:p>
          <a:p>
            <a:pPr marL="363538" indent="0">
              <a:buNone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Показать успешные примеры профсоюзных мероприятий, используя разные форматы контента и собственные эмоции (текст, видео).</a:t>
            </a:r>
          </a:p>
          <a:p>
            <a:pPr marL="363538" indent="0">
              <a:buNone/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0">
              <a:buNone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Рассказать истории из жизни, аналогичные проблемам граждан. </a:t>
            </a:r>
          </a:p>
          <a:p>
            <a:pPr marL="363538" indent="0">
              <a:buNone/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0">
              <a:buNone/>
            </a:pPr>
            <a:endParaRPr lang="ru-RU" sz="2000" dirty="0">
              <a:solidFill>
                <a:srgbClr val="43434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63538" indent="0">
              <a:buNone/>
            </a:pPr>
            <a:endParaRPr lang="ru-RU" sz="2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294CFC-30AC-B1E3-122A-D3A477D16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9087" y="1236850"/>
            <a:ext cx="4290648" cy="4384300"/>
          </a:xfrm>
        </p:spPr>
        <p:txBody>
          <a:bodyPr/>
          <a:lstStyle/>
          <a:p>
            <a:pPr marL="363538" indent="0">
              <a:buNone/>
            </a:pPr>
            <a:endParaRPr lang="ru-RU" sz="2000" dirty="0">
              <a:ea typeface="Calibri" panose="020F0502020204030204" pitchFamily="34" charset="0"/>
            </a:endParaRPr>
          </a:p>
          <a:p>
            <a:pPr marL="363538" indent="0">
              <a:buNone/>
            </a:pPr>
            <a:r>
              <a:rPr lang="ru-RU" sz="2000" dirty="0">
                <a:ea typeface="Calibri" panose="020F0502020204030204" pitchFamily="34" charset="0"/>
              </a:rPr>
              <a:t>Использовать новые инструменты и доступные мессенджеры, сайты и т.п., для информированности целевой аудитории.</a:t>
            </a:r>
          </a:p>
          <a:p>
            <a:pPr marL="363538" indent="0">
              <a:buNone/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0">
              <a:buNone/>
            </a:pPr>
            <a:r>
              <a:rPr lang="ru-RU" sz="2000" dirty="0"/>
              <a:t>Воспользоваться поддержкой образовательных учреждений Самарской области для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привлекательности профессии среди  молодежи.</a:t>
            </a:r>
          </a:p>
          <a:p>
            <a:pPr marL="363538" indent="0">
              <a:buNone/>
            </a:pPr>
            <a:endParaRPr lang="ru-RU" sz="2000" dirty="0"/>
          </a:p>
          <a:p>
            <a:pPr marL="714375" indent="0">
              <a:buNone/>
            </a:pPr>
            <a:r>
              <a:rPr lang="ru-RU" sz="2000" dirty="0"/>
              <a:t>Получить удовольствие от коллективной работы.</a:t>
            </a:r>
          </a:p>
          <a:p>
            <a:pPr marL="714375" indent="0">
              <a:buNone/>
            </a:pPr>
            <a:endParaRPr lang="ru-RU" sz="2000" dirty="0"/>
          </a:p>
          <a:p>
            <a:pPr marL="714375" indent="0">
              <a:buNone/>
            </a:pP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CB6D8-3130-6CF2-29F6-8B27A846C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298" y="3318843"/>
            <a:ext cx="588290" cy="4960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6B6B0E-31AE-D816-5FBD-80D3321D9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4" y="5187830"/>
            <a:ext cx="702359" cy="5618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3F06B1-6C23-A084-832D-39AD55621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59" y="3318843"/>
            <a:ext cx="550870" cy="5618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21FA36-7AD4-A2CA-A6C5-814E48971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545" y="5203696"/>
            <a:ext cx="573354" cy="5618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0F0C19-97F4-B7B9-F7AA-8EEB5767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126494"/>
            <a:ext cx="573353" cy="5389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551267-2B8D-F13E-1C29-CA7C8BFDC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1182" y="1761197"/>
            <a:ext cx="551120" cy="4960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5FB03B-9E79-C2C8-643B-ECB40844E6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V="1">
            <a:off x="79523" y="1834230"/>
            <a:ext cx="653943" cy="7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6558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459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Wingdings</vt:lpstr>
      <vt:lpstr>Century</vt:lpstr>
      <vt:lpstr>Calibri</vt:lpstr>
      <vt:lpstr>Arial</vt:lpstr>
      <vt:lpstr>1_Тема Office</vt:lpstr>
      <vt:lpstr>Презентация PowerPoint</vt:lpstr>
      <vt:lpstr>Презентация PowerPoint</vt:lpstr>
      <vt:lpstr>Какие тренды оказывают влияние на социальную службу?</vt:lpstr>
      <vt:lpstr>Презентация PowerPoint</vt:lpstr>
      <vt:lpstr>  Основные мероприятия проекта «ПрофДвиж»  </vt:lpstr>
      <vt:lpstr>Серия мастер-классов</vt:lpstr>
      <vt:lpstr>Участники медиа-выставки «Просто о главном»  </vt:lpstr>
      <vt:lpstr>Цифры проекта</vt:lpstr>
      <vt:lpstr>«Профсозный Движ – Точка роста социальной службы» </vt:lpstr>
      <vt:lpstr>Перспективы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User</cp:lastModifiedBy>
  <cp:revision>165</cp:revision>
  <dcterms:created xsi:type="dcterms:W3CDTF">2014-07-06T18:18:01Z</dcterms:created>
  <dcterms:modified xsi:type="dcterms:W3CDTF">2024-11-13T09:31:55Z</dcterms:modified>
</cp:coreProperties>
</file>